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9" r:id="rId5"/>
    <p:sldId id="258" r:id="rId6"/>
    <p:sldId id="260" r:id="rId7"/>
    <p:sldId id="261" r:id="rId8"/>
    <p:sldId id="264" r:id="rId9"/>
    <p:sldId id="268" r:id="rId10"/>
    <p:sldId id="269" r:id="rId11"/>
    <p:sldId id="270" r:id="rId12"/>
    <p:sldId id="271" r:id="rId13"/>
    <p:sldId id="266" r:id="rId14"/>
    <p:sldId id="265" r:id="rId15"/>
    <p:sldId id="262" r:id="rId16"/>
    <p:sldId id="263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89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895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035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287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091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768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186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577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201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4661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258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2827-BCE2-4215-94D3-80B6474C71E5}" type="datetimeFigureOut">
              <a:rPr lang="hu-HU" smtClean="0"/>
              <a:t>2025. 04. 09.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527F-53D9-47B3-B891-32B501C16C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597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-19923" r="19923"/>
          <a:stretch/>
        </p:blipFill>
        <p:spPr>
          <a:xfrm>
            <a:off x="-2625230" y="79971"/>
            <a:ext cx="14461067" cy="660903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83866" y="939959"/>
            <a:ext cx="1464734" cy="2419004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  <a:latin typeface="Algerian" panose="04020705040A02060702" pitchFamily="82" charset="0"/>
              </a:rPr>
              <a:t>Kó</a:t>
            </a:r>
            <a:endParaRPr lang="hu-HU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-277399" y="6309360"/>
            <a:ext cx="6653260" cy="548640"/>
          </a:xfrm>
        </p:spPr>
        <p:txBody>
          <a:bodyPr>
            <a:normAutofit fontScale="85000" lnSpcReduction="10000"/>
          </a:bodyPr>
          <a:lstStyle/>
          <a:p>
            <a:r>
              <a:rPr lang="hu-HU" dirty="0" err="1">
                <a:latin typeface="Algerian" panose="04020705040A02060702" pitchFamily="82" charset="0"/>
              </a:rPr>
              <a:t>Készítette:Szabó</a:t>
            </a:r>
            <a:r>
              <a:rPr lang="hu-HU" dirty="0">
                <a:latin typeface="Algerian" panose="04020705040A02060702" pitchFamily="82" charset="0"/>
              </a:rPr>
              <a:t> Dániel, </a:t>
            </a:r>
            <a:r>
              <a:rPr lang="hu-HU" dirty="0" err="1">
                <a:latin typeface="Algerian" panose="04020705040A02060702" pitchFamily="82" charset="0"/>
              </a:rPr>
              <a:t>Nyenyestyán</a:t>
            </a:r>
            <a:r>
              <a:rPr lang="hu-HU" dirty="0">
                <a:latin typeface="Algerian" panose="04020705040A02060702" pitchFamily="82" charset="0"/>
              </a:rPr>
              <a:t> Bence</a:t>
            </a:r>
          </a:p>
        </p:txBody>
      </p:sp>
      <p:sp>
        <p:nvSpPr>
          <p:cNvPr id="5" name="Téglalap 4"/>
          <p:cNvSpPr/>
          <p:nvPr/>
        </p:nvSpPr>
        <p:spPr>
          <a:xfrm>
            <a:off x="2731691" y="2417018"/>
            <a:ext cx="6350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6000" dirty="0">
                <a:latin typeface="Algerian" panose="04020705040A02060702" pitchFamily="82" charset="0"/>
              </a:rPr>
              <a:t>R</a:t>
            </a:r>
          </a:p>
        </p:txBody>
      </p:sp>
      <p:sp>
        <p:nvSpPr>
          <p:cNvPr id="6" name="Téglalap 5"/>
          <p:cNvSpPr/>
          <p:nvPr/>
        </p:nvSpPr>
        <p:spPr>
          <a:xfrm>
            <a:off x="3449261" y="2368823"/>
            <a:ext cx="12490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6000" dirty="0" err="1">
                <a:solidFill>
                  <a:schemeClr val="bg1"/>
                </a:solidFill>
                <a:latin typeface="Algerian" panose="04020705040A02060702" pitchFamily="82" charset="0"/>
              </a:rPr>
              <a:t>Há</a:t>
            </a:r>
            <a:endParaRPr lang="hu-HU" sz="6000" dirty="0"/>
          </a:p>
        </p:txBody>
      </p:sp>
      <p:sp>
        <p:nvSpPr>
          <p:cNvPr id="7" name="Téglalap 6"/>
          <p:cNvSpPr/>
          <p:nvPr/>
        </p:nvSpPr>
        <p:spPr>
          <a:xfrm>
            <a:off x="4523166" y="2361991"/>
            <a:ext cx="827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  </a:t>
            </a:r>
            <a:r>
              <a:rPr lang="hu-HU" sz="6000" dirty="0">
                <a:latin typeface="Algerian" panose="04020705040A02060702" pitchFamily="82" charset="0"/>
              </a:rPr>
              <a:t>Z</a:t>
            </a:r>
            <a:endParaRPr lang="hu-HU" sz="6000" dirty="0"/>
          </a:p>
        </p:txBody>
      </p:sp>
      <p:sp>
        <p:nvSpPr>
          <p:cNvPr id="8" name="Téglalap 7"/>
          <p:cNvSpPr/>
          <p:nvPr/>
        </p:nvSpPr>
        <p:spPr>
          <a:xfrm>
            <a:off x="5306606" y="2355242"/>
            <a:ext cx="827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i</a:t>
            </a:r>
            <a:endParaRPr lang="hu-HU" sz="6000" dirty="0"/>
          </a:p>
        </p:txBody>
      </p:sp>
      <p:sp>
        <p:nvSpPr>
          <p:cNvPr id="9" name="Téglalap 8"/>
          <p:cNvSpPr/>
          <p:nvPr/>
        </p:nvSpPr>
        <p:spPr>
          <a:xfrm>
            <a:off x="5910502" y="2343300"/>
            <a:ext cx="14190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WE</a:t>
            </a:r>
            <a:endParaRPr lang="hu-HU" sz="6000" dirty="0"/>
          </a:p>
        </p:txBody>
      </p:sp>
      <p:sp>
        <p:nvSpPr>
          <p:cNvPr id="11" name="Téglalap 10"/>
          <p:cNvSpPr/>
          <p:nvPr/>
        </p:nvSpPr>
        <p:spPr>
          <a:xfrm>
            <a:off x="6917539" y="2301888"/>
            <a:ext cx="2568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6000" dirty="0">
                <a:latin typeface="Algerian" panose="04020705040A02060702" pitchFamily="82" charset="0"/>
              </a:rPr>
              <a:t>B</a:t>
            </a:r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hu-HU" sz="6000" dirty="0" err="1">
                <a:solidFill>
                  <a:schemeClr val="bg1"/>
                </a:solidFill>
                <a:latin typeface="Algerian" panose="04020705040A02060702" pitchFamily="82" charset="0"/>
              </a:rPr>
              <a:t>Ol</a:t>
            </a:r>
            <a:endParaRPr lang="hu-HU" sz="6000" dirty="0"/>
          </a:p>
        </p:txBody>
      </p:sp>
      <p:sp>
        <p:nvSpPr>
          <p:cNvPr id="12" name="Téglalap 11"/>
          <p:cNvSpPr/>
          <p:nvPr/>
        </p:nvSpPr>
        <p:spPr>
          <a:xfrm>
            <a:off x="9379390" y="2313251"/>
            <a:ext cx="6024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6000" dirty="0">
                <a:latin typeface="Algerian" panose="04020705040A02060702" pitchFamily="82" charset="0"/>
              </a:rPr>
              <a:t>d</a:t>
            </a:r>
            <a:endParaRPr lang="hu-HU" sz="6000" dirty="0"/>
          </a:p>
        </p:txBody>
      </p:sp>
      <p:sp>
        <p:nvSpPr>
          <p:cNvPr id="13" name="Téglalap 12"/>
          <p:cNvSpPr/>
          <p:nvPr/>
        </p:nvSpPr>
        <p:spPr>
          <a:xfrm>
            <a:off x="10187183" y="2313250"/>
            <a:ext cx="11881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6000" dirty="0" err="1">
                <a:solidFill>
                  <a:schemeClr val="bg1"/>
                </a:solidFill>
                <a:latin typeface="Algerian" panose="04020705040A02060702" pitchFamily="82" charset="0"/>
              </a:rPr>
              <a:t>al</a:t>
            </a:r>
            <a:endParaRPr lang="hu-HU" sz="6000" dirty="0"/>
          </a:p>
        </p:txBody>
      </p:sp>
      <p:sp>
        <p:nvSpPr>
          <p:cNvPr id="16" name="Téglalap 15"/>
          <p:cNvSpPr/>
          <p:nvPr/>
        </p:nvSpPr>
        <p:spPr>
          <a:xfrm>
            <a:off x="5967711" y="561314"/>
            <a:ext cx="45719" cy="5595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354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177675"/>
            <a:ext cx="14743915" cy="6989275"/>
          </a:xfrm>
          <a:prstGeom prst="rect">
            <a:avLst/>
          </a:prstGeom>
        </p:spPr>
      </p:pic>
      <p:sp>
        <p:nvSpPr>
          <p:cNvPr id="18" name="Szövegdoboz 17"/>
          <p:cNvSpPr txBox="1"/>
          <p:nvPr/>
        </p:nvSpPr>
        <p:spPr>
          <a:xfrm>
            <a:off x="3214438" y="758022"/>
            <a:ext cx="5938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Munkáink a tervrajzok alapján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39CD836-D4CE-4F2E-B23D-8CF655D0B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16" y="878534"/>
            <a:ext cx="8394920" cy="118882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F5F8F7-73E0-4D1E-B1EE-A8E2BABD5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244" y="-217237"/>
            <a:ext cx="2304482" cy="1536321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  <a:reflection endPos="0" dir="5400000" sy="-100000" algn="bl" rotWithShape="0"/>
            <a:softEdge rad="635000"/>
          </a:effec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9A625037-D4D3-4BCF-9188-B43769342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616" y="2923541"/>
            <a:ext cx="3542656" cy="264348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8F6BA6E6-197F-4FAD-AA1E-9FDFD7628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440"/>
          <a:stretch/>
        </p:blipFill>
        <p:spPr>
          <a:xfrm>
            <a:off x="4916272" y="3123566"/>
            <a:ext cx="3733200" cy="27074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6DC037A-6C3E-4237-81D1-D6C8852F1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6381" y="3047366"/>
            <a:ext cx="2282003" cy="2621396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04C2B234-5A36-435A-BF0D-0EE4F417158C}"/>
              </a:ext>
            </a:extLst>
          </p:cNvPr>
          <p:cNvSpPr/>
          <p:nvPr/>
        </p:nvSpPr>
        <p:spPr>
          <a:xfrm>
            <a:off x="2642005" y="2235788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Algerian" panose="04020705040A02060702" pitchFamily="82" charset="0"/>
              </a:rPr>
              <a:t>Föoldal</a:t>
            </a:r>
            <a:endParaRPr lang="hu-HU" dirty="0">
              <a:latin typeface="Algerian" panose="04020705040A02060702" pitchFamily="82" charset="0"/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5854CC39-8FB2-4BD2-A246-214883EA1EF3}"/>
              </a:ext>
            </a:extLst>
          </p:cNvPr>
          <p:cNvSpPr/>
          <p:nvPr/>
        </p:nvSpPr>
        <p:spPr>
          <a:xfrm>
            <a:off x="5569238" y="2235788"/>
            <a:ext cx="24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latin typeface="Algerian" panose="04020705040A02060702" pitchFamily="82" charset="0"/>
              </a:rPr>
              <a:t>Orvosaink felület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3E91EFD5-BEDB-4CCE-9D92-E92B3D015890}"/>
              </a:ext>
            </a:extLst>
          </p:cNvPr>
          <p:cNvSpPr/>
          <p:nvPr/>
        </p:nvSpPr>
        <p:spPr>
          <a:xfrm>
            <a:off x="8602911" y="2235788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Algerian" panose="04020705040A02060702" pitchFamily="82" charset="0"/>
              </a:rPr>
              <a:t>Idöpont</a:t>
            </a:r>
            <a:r>
              <a:rPr lang="hu-HU" dirty="0">
                <a:latin typeface="Algerian" panose="04020705040A02060702" pitchFamily="82" charset="0"/>
              </a:rPr>
              <a:t> foglalás</a:t>
            </a:r>
          </a:p>
        </p:txBody>
      </p:sp>
    </p:spTree>
    <p:extLst>
      <p:ext uri="{BB962C8B-B14F-4D97-AF65-F5344CB8AC3E}">
        <p14:creationId xmlns:p14="http://schemas.microsoft.com/office/powerpoint/2010/main" val="21270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28835" y="-630893"/>
            <a:ext cx="5486735" cy="9753600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3" name="Téglalap 2"/>
          <p:cNvSpPr/>
          <p:nvPr/>
        </p:nvSpPr>
        <p:spPr>
          <a:xfrm>
            <a:off x="4448175" y="1131410"/>
            <a:ext cx="5365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Backend kinézete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F21A64D-88AD-4041-9192-EBBE72CE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516" y="1253438"/>
            <a:ext cx="8394920" cy="118882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FABD907-5694-416C-89D1-AB32559F59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8" y="2442261"/>
            <a:ext cx="7018864" cy="3948111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309053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28835" y="-630893"/>
            <a:ext cx="5486735" cy="9753600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3" name="Téglalap 2"/>
          <p:cNvSpPr/>
          <p:nvPr/>
        </p:nvSpPr>
        <p:spPr>
          <a:xfrm>
            <a:off x="4448175" y="1131410"/>
            <a:ext cx="5365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Adatbázis kinézete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F21A64D-88AD-4041-9192-EBBE72CE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516" y="1253438"/>
            <a:ext cx="8394920" cy="118882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91E8EFE-4676-46B7-A6FE-6E7F6051F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26" y="2070635"/>
            <a:ext cx="7734300" cy="4350544"/>
          </a:xfrm>
          <a:prstGeom prst="rect">
            <a:avLst/>
          </a:prstGeom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99822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84744" y="-452586"/>
            <a:ext cx="6197546" cy="10266630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18" name="Szövegdoboz 17"/>
          <p:cNvSpPr txBox="1"/>
          <p:nvPr/>
        </p:nvSpPr>
        <p:spPr>
          <a:xfrm>
            <a:off x="4429125" y="905346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latin typeface="Algerian" panose="04020705040A02060702" pitchFamily="82" charset="0"/>
              </a:rPr>
              <a:t>Trello</a:t>
            </a:r>
            <a:r>
              <a:rPr lang="hu-HU" sz="2400" dirty="0">
                <a:latin typeface="Algerian" panose="04020705040A02060702" pitchFamily="82" charset="0"/>
              </a:rPr>
              <a:t> Felülete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95124F-CAB6-4F5F-B674-3700EDFE5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237" y="2463053"/>
            <a:ext cx="8243887" cy="4394947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39CD836-D4CE-4F2E-B23D-8CF655D0B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720" y="1165221"/>
            <a:ext cx="8394920" cy="118882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F5F8F7-73E0-4D1E-B1EE-A8E2BABD5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244" y="-217237"/>
            <a:ext cx="2304482" cy="1536321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  <a:reflection endPos="0" dir="5400000" sy="-100000" algn="bl" rotWithShape="0"/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9683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84744" y="-452586"/>
            <a:ext cx="6197546" cy="10266630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18" name="Szövegdoboz 17"/>
          <p:cNvSpPr txBox="1"/>
          <p:nvPr/>
        </p:nvSpPr>
        <p:spPr>
          <a:xfrm>
            <a:off x="4429125" y="905346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GitHub Felülete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7FCADC3-9291-4F9A-8CBB-202F87C62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3080241"/>
            <a:ext cx="6836727" cy="3845659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A489761-A648-4DA3-B6D5-2510D8CF49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" r="26313"/>
          <a:stretch/>
        </p:blipFill>
        <p:spPr>
          <a:xfrm>
            <a:off x="5517300" y="3080241"/>
            <a:ext cx="5036400" cy="3845659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3384720-812F-49F6-AFFB-9B18C74F5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427" y="1105929"/>
            <a:ext cx="8394920" cy="118882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A496D76-41B6-45BA-B357-A2215A47B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7875" y="862819"/>
            <a:ext cx="1216989" cy="121698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308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63609" y="1145095"/>
            <a:ext cx="5486735" cy="6201624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3" name="Téglalap 2"/>
          <p:cNvSpPr/>
          <p:nvPr/>
        </p:nvSpPr>
        <p:spPr>
          <a:xfrm>
            <a:off x="4028792" y="1131410"/>
            <a:ext cx="5785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dirty="0" err="1">
                <a:latin typeface="Algerian" panose="04020705040A02060702" pitchFamily="82" charset="0"/>
              </a:rPr>
              <a:t>Favicon</a:t>
            </a:r>
            <a:r>
              <a:rPr lang="hu-HU" sz="2400" dirty="0">
                <a:latin typeface="Algerian" panose="04020705040A02060702" pitchFamily="82" charset="0"/>
              </a:rPr>
              <a:t> logó elkészítése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100" y="2785013"/>
            <a:ext cx="3114675" cy="3114675"/>
          </a:xfrm>
          <a:prstGeom prst="rect">
            <a:avLst/>
          </a:prstGeom>
          <a:effectLst>
            <a:glow rad="139700">
              <a:schemeClr val="accent3">
                <a:satMod val="175000"/>
                <a:alpha val="71000"/>
              </a:schemeClr>
            </a:glow>
            <a:reflection blurRad="444500" stA="45000" endPos="74000" dist="50800" dir="5400000" sy="-100000" algn="bl" rotWithShape="0"/>
            <a:softEdge rad="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F21A64D-88AD-4041-9192-EBBE72CE9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516" y="1253438"/>
            <a:ext cx="8394920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476500" y="1187523"/>
            <a:ext cx="807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000" dirty="0">
                <a:latin typeface="Algerian" panose="04020705040A02060702" pitchFamily="82" charset="0"/>
              </a:rPr>
              <a:t>Köszönjük                figyelmét!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AE927013-C345-422C-AC3E-CDF862EB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3512">
            <a:off x="4250531" y="849356"/>
            <a:ext cx="3690937" cy="5311555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reflection blurRad="6350" stA="50000" endA="295" endPos="92000" dist="101600" dir="5400000" sy="-100000" algn="bl" rotWithShape="0"/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8055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56040" y="181530"/>
            <a:ext cx="6306046" cy="8394071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18" name="Szövegdoboz 17"/>
          <p:cNvSpPr txBox="1"/>
          <p:nvPr/>
        </p:nvSpPr>
        <p:spPr>
          <a:xfrm>
            <a:off x="3575304" y="905346"/>
            <a:ext cx="563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Főoldali felület elkészítése</a:t>
            </a:r>
          </a:p>
        </p:txBody>
      </p:sp>
      <p:sp>
        <p:nvSpPr>
          <p:cNvPr id="19" name="Szövegdoboz 18"/>
          <p:cNvSpPr txBox="1"/>
          <p:nvPr/>
        </p:nvSpPr>
        <p:spPr>
          <a:xfrm>
            <a:off x="2850255" y="2332762"/>
            <a:ext cx="63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A felhasználó ezzel a weboldallal találkozik először amiben leírást kap a használatáról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C393578-A0E1-434F-BCA2-90DD4473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843" y="1042835"/>
            <a:ext cx="8394920" cy="118882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C85B3CE-E9A5-4DB1-B30F-C4E3FBFE3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42" y="2515553"/>
            <a:ext cx="7335915" cy="4126452"/>
          </a:xfrm>
          <a:prstGeom prst="rect">
            <a:avLst/>
          </a:prstGeom>
          <a:effectLst>
            <a:softEdge rad="558800"/>
          </a:effectLst>
        </p:spPr>
      </p:pic>
    </p:spTree>
    <p:extLst>
      <p:ext uri="{BB962C8B-B14F-4D97-AF65-F5344CB8AC3E}">
        <p14:creationId xmlns:p14="http://schemas.microsoft.com/office/powerpoint/2010/main" val="300092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56040" y="181530"/>
            <a:ext cx="6306046" cy="8394071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18" name="Szövegdoboz 17"/>
          <p:cNvSpPr txBox="1"/>
          <p:nvPr/>
        </p:nvSpPr>
        <p:spPr>
          <a:xfrm>
            <a:off x="3140120" y="905346"/>
            <a:ext cx="607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Regisztrációs Felület elkészítése</a:t>
            </a:r>
          </a:p>
        </p:txBody>
      </p:sp>
      <p:sp>
        <p:nvSpPr>
          <p:cNvPr id="19" name="Szövegdoboz 18"/>
          <p:cNvSpPr txBox="1"/>
          <p:nvPr/>
        </p:nvSpPr>
        <p:spPr>
          <a:xfrm>
            <a:off x="2679827" y="2332762"/>
            <a:ext cx="784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Képes a felhasználó adatokat megadni és sikeres regisztrációnál átviszi a bejelentkező felületre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C393578-A0E1-434F-BCA2-90DD4473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843" y="1042835"/>
            <a:ext cx="8394920" cy="118882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107F4AA-4225-4858-A241-613DA923B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27" y="2655928"/>
            <a:ext cx="6663100" cy="3747994"/>
          </a:xfrm>
          <a:prstGeom prst="rect">
            <a:avLst/>
          </a:prstGeom>
          <a:effectLst>
            <a:softEdge rad="406400"/>
          </a:effectLst>
        </p:spPr>
      </p:pic>
    </p:spTree>
    <p:extLst>
      <p:ext uri="{BB962C8B-B14F-4D97-AF65-F5344CB8AC3E}">
        <p14:creationId xmlns:p14="http://schemas.microsoft.com/office/powerpoint/2010/main" val="27894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84744" y="-452586"/>
            <a:ext cx="6197546" cy="10266630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18" name="Szövegdoboz 17"/>
          <p:cNvSpPr txBox="1"/>
          <p:nvPr/>
        </p:nvSpPr>
        <p:spPr>
          <a:xfrm>
            <a:off x="3140120" y="905346"/>
            <a:ext cx="607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Regisztrációs Felület Kódrészletei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74" y="3074216"/>
            <a:ext cx="6726725" cy="3783783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t="5" r="24406" b="-5"/>
          <a:stretch/>
        </p:blipFill>
        <p:spPr>
          <a:xfrm>
            <a:off x="5767610" y="3074215"/>
            <a:ext cx="4568400" cy="3783783"/>
          </a:xfrm>
          <a:prstGeom prst="rect">
            <a:avLst/>
          </a:prstGeom>
          <a:effectLst>
            <a:softEdge rad="342900"/>
          </a:effectLst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25801A14-CCA8-41E9-86CB-8A1C3DE221EF}"/>
              </a:ext>
            </a:extLst>
          </p:cNvPr>
          <p:cNvGrpSpPr/>
          <p:nvPr/>
        </p:nvGrpSpPr>
        <p:grpSpPr>
          <a:xfrm>
            <a:off x="1991674" y="1098561"/>
            <a:ext cx="8398441" cy="1186940"/>
            <a:chOff x="1991674" y="1098561"/>
            <a:chExt cx="8398441" cy="1186940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4F341D96-AF99-4510-9F55-0B2A18A73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38" r="-60" b="19986"/>
            <a:stretch/>
          </p:blipFill>
          <p:spPr>
            <a:xfrm>
              <a:off x="4038618" y="1098561"/>
              <a:ext cx="2346973" cy="1152989"/>
            </a:xfrm>
            <a:prstGeom prst="rect">
              <a:avLst/>
            </a:prstGeom>
            <a:effectLst>
              <a:softEdge rad="215900"/>
            </a:effectLst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19A93EB5-C735-4215-86D5-9C84F668B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38" r="-60" b="19986"/>
            <a:stretch/>
          </p:blipFill>
          <p:spPr>
            <a:xfrm>
              <a:off x="6074071" y="1098561"/>
              <a:ext cx="2346973" cy="1152989"/>
            </a:xfrm>
            <a:prstGeom prst="rect">
              <a:avLst/>
            </a:prstGeom>
            <a:effectLst>
              <a:softEdge rad="215900"/>
            </a:effectLst>
          </p:spPr>
        </p:pic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FFBA9C9C-31D0-4D18-AB7F-112FBD19E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38" r="-60" b="19986"/>
            <a:stretch/>
          </p:blipFill>
          <p:spPr>
            <a:xfrm>
              <a:off x="8043142" y="1132512"/>
              <a:ext cx="2346973" cy="1152989"/>
            </a:xfrm>
            <a:prstGeom prst="rect">
              <a:avLst/>
            </a:prstGeom>
            <a:effectLst>
              <a:softEdge rad="215900"/>
            </a:effectLst>
          </p:spPr>
        </p:pic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F9D0F988-7BDA-403F-A862-0BBF5A667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38" r="-60" b="19986"/>
            <a:stretch/>
          </p:blipFill>
          <p:spPr>
            <a:xfrm>
              <a:off x="1991674" y="1098561"/>
              <a:ext cx="2346973" cy="1152989"/>
            </a:xfrm>
            <a:prstGeom prst="rect">
              <a:avLst/>
            </a:prstGeom>
            <a:effectLst>
              <a:softEdge rad="215900"/>
            </a:effectLst>
          </p:spPr>
        </p:pic>
      </p:grpSp>
    </p:spTree>
    <p:extLst>
      <p:ext uri="{BB962C8B-B14F-4D97-AF65-F5344CB8AC3E}">
        <p14:creationId xmlns:p14="http://schemas.microsoft.com/office/powerpoint/2010/main" val="4842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56040" y="181530"/>
            <a:ext cx="6306046" cy="8394071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3" name="Téglalap 2"/>
          <p:cNvSpPr/>
          <p:nvPr/>
        </p:nvSpPr>
        <p:spPr>
          <a:xfrm>
            <a:off x="2978590" y="1040876"/>
            <a:ext cx="6596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dirty="0" err="1">
                <a:latin typeface="Algerian" panose="04020705040A02060702" pitchFamily="82" charset="0"/>
              </a:rPr>
              <a:t>Bejelntkezési</a:t>
            </a:r>
            <a:r>
              <a:rPr lang="hu-HU" sz="2400" dirty="0">
                <a:latin typeface="Algerian" panose="04020705040A02060702" pitchFamily="82" charset="0"/>
              </a:rPr>
              <a:t> Felület elkészítése</a:t>
            </a:r>
          </a:p>
        </p:txBody>
      </p:sp>
      <p:sp>
        <p:nvSpPr>
          <p:cNvPr id="4" name="Téglalap 3"/>
          <p:cNvSpPr/>
          <p:nvPr/>
        </p:nvSpPr>
        <p:spPr>
          <a:xfrm>
            <a:off x="2650517" y="2283626"/>
            <a:ext cx="7109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Képes a felhasználó bejelentkezni a felhasznált adatok segítségével és átirányítjuk a </a:t>
            </a:r>
            <a:r>
              <a:rPr lang="hu-HU" dirty="0" err="1">
                <a:solidFill>
                  <a:schemeClr val="bg1"/>
                </a:solidFill>
                <a:latin typeface="Algerian" panose="04020705040A02060702" pitchFamily="82" charset="0"/>
              </a:rPr>
              <a:t>főoldalra</a:t>
            </a:r>
            <a:endParaRPr lang="hu-HU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C1662B66-0915-47DE-8E7A-1DCC89B988AF}"/>
              </a:ext>
            </a:extLst>
          </p:cNvPr>
          <p:cNvGrpSpPr/>
          <p:nvPr/>
        </p:nvGrpSpPr>
        <p:grpSpPr>
          <a:xfrm>
            <a:off x="1985901" y="1169358"/>
            <a:ext cx="8398441" cy="1186940"/>
            <a:chOff x="1991674" y="1098561"/>
            <a:chExt cx="8398441" cy="1186940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1F324806-F854-4CDE-B57F-D3FC87B2E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38" r="-60" b="19986"/>
            <a:stretch/>
          </p:blipFill>
          <p:spPr>
            <a:xfrm>
              <a:off x="4038618" y="1098561"/>
              <a:ext cx="2346973" cy="1152989"/>
            </a:xfrm>
            <a:prstGeom prst="rect">
              <a:avLst/>
            </a:prstGeom>
            <a:effectLst>
              <a:softEdge rad="215900"/>
            </a:effectLst>
          </p:spPr>
        </p:pic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A9386547-8A73-46F9-820A-CE2715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38" r="-60" b="19986"/>
            <a:stretch/>
          </p:blipFill>
          <p:spPr>
            <a:xfrm>
              <a:off x="6074071" y="1098561"/>
              <a:ext cx="2346973" cy="1152989"/>
            </a:xfrm>
            <a:prstGeom prst="rect">
              <a:avLst/>
            </a:prstGeom>
            <a:effectLst>
              <a:softEdge rad="215900"/>
            </a:effectLst>
          </p:spPr>
        </p:pic>
        <p:pic>
          <p:nvPicPr>
            <p:cNvPr id="11" name="Kép 10">
              <a:extLst>
                <a:ext uri="{FF2B5EF4-FFF2-40B4-BE49-F238E27FC236}">
                  <a16:creationId xmlns:a16="http://schemas.microsoft.com/office/drawing/2014/main" id="{77D0EDCB-B316-4760-A012-1D0FA191D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38" r="-60" b="19986"/>
            <a:stretch/>
          </p:blipFill>
          <p:spPr>
            <a:xfrm>
              <a:off x="8043142" y="1132512"/>
              <a:ext cx="2346973" cy="1152989"/>
            </a:xfrm>
            <a:prstGeom prst="rect">
              <a:avLst/>
            </a:prstGeom>
            <a:effectLst>
              <a:softEdge rad="215900"/>
            </a:effectLst>
          </p:spPr>
        </p:pic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A46B947E-FA27-4773-8D8C-1C1FB96DC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38" r="-60" b="19986"/>
            <a:stretch/>
          </p:blipFill>
          <p:spPr>
            <a:xfrm>
              <a:off x="1991674" y="1098561"/>
              <a:ext cx="2346973" cy="1152989"/>
            </a:xfrm>
            <a:prstGeom prst="rect">
              <a:avLst/>
            </a:prstGeom>
            <a:effectLst>
              <a:softEdge rad="215900"/>
            </a:effectLst>
          </p:spPr>
        </p:pic>
      </p:grpSp>
      <p:pic>
        <p:nvPicPr>
          <p:cNvPr id="6" name="Kép 5">
            <a:extLst>
              <a:ext uri="{FF2B5EF4-FFF2-40B4-BE49-F238E27FC236}">
                <a16:creationId xmlns:a16="http://schemas.microsoft.com/office/drawing/2014/main" id="{401A615F-84D3-4AA1-A3C6-07700E90BE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74" y="2711860"/>
            <a:ext cx="6799159" cy="3824527"/>
          </a:xfrm>
          <a:prstGeom prst="rect">
            <a:avLst/>
          </a:prstGeom>
          <a:effectLst>
            <a:softEdge rad="406400"/>
          </a:effectLst>
        </p:spPr>
      </p:pic>
    </p:spTree>
    <p:extLst>
      <p:ext uri="{BB962C8B-B14F-4D97-AF65-F5344CB8AC3E}">
        <p14:creationId xmlns:p14="http://schemas.microsoft.com/office/powerpoint/2010/main" val="255458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84744" y="-452586"/>
            <a:ext cx="6197546" cy="10266630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18" name="Szövegdoboz 17"/>
          <p:cNvSpPr txBox="1"/>
          <p:nvPr/>
        </p:nvSpPr>
        <p:spPr>
          <a:xfrm>
            <a:off x="3123446" y="905346"/>
            <a:ext cx="650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Bejelentkezési Felület Kódrészletei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04" y="2934209"/>
            <a:ext cx="6690510" cy="3763412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18"/>
          <a:stretch/>
        </p:blipFill>
        <p:spPr>
          <a:xfrm>
            <a:off x="5528014" y="3094588"/>
            <a:ext cx="4568400" cy="3763412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538840E9-8188-4965-94B7-467B3CE77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978" y="1199401"/>
            <a:ext cx="8394920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0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56040" y="181530"/>
            <a:ext cx="6306046" cy="8394071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3" name="Téglalap 2"/>
          <p:cNvSpPr/>
          <p:nvPr/>
        </p:nvSpPr>
        <p:spPr>
          <a:xfrm>
            <a:off x="2788467" y="1040876"/>
            <a:ext cx="7242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Időpont </a:t>
            </a:r>
            <a:r>
              <a:rPr lang="hu-HU" sz="2400" dirty="0" err="1">
                <a:latin typeface="Algerian" panose="04020705040A02060702" pitchFamily="82" charset="0"/>
              </a:rPr>
              <a:t>fogalási</a:t>
            </a:r>
            <a:r>
              <a:rPr lang="hu-HU" sz="2400" dirty="0">
                <a:latin typeface="Algerian" panose="04020705040A02060702" pitchFamily="82" charset="0"/>
              </a:rPr>
              <a:t> felület elkészítése</a:t>
            </a:r>
          </a:p>
        </p:txBody>
      </p:sp>
      <p:sp>
        <p:nvSpPr>
          <p:cNvPr id="4" name="Téglalap 3"/>
          <p:cNvSpPr/>
          <p:nvPr/>
        </p:nvSpPr>
        <p:spPr>
          <a:xfrm>
            <a:off x="2650517" y="2283626"/>
            <a:ext cx="7109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Ezen a részen a betegek tudnak időpontot foglalni a megadott orvosok közül, ami elmentésre kerülnek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2B52D3E-9487-46D9-9D84-6C2BB11E2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40" y="1172568"/>
            <a:ext cx="8394920" cy="118882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E1AE332-4A3C-44AA-AFB3-7810C80B0C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64" y="2606792"/>
            <a:ext cx="7229407" cy="4066541"/>
          </a:xfrm>
          <a:prstGeom prst="rect">
            <a:avLst/>
          </a:prstGeom>
          <a:effectLst>
            <a:softEdge rad="533400"/>
          </a:effectLst>
        </p:spPr>
      </p:pic>
    </p:spTree>
    <p:extLst>
      <p:ext uri="{BB962C8B-B14F-4D97-AF65-F5344CB8AC3E}">
        <p14:creationId xmlns:p14="http://schemas.microsoft.com/office/powerpoint/2010/main" val="317333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53999" y="-122880"/>
            <a:ext cx="5684002" cy="9415912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18" name="Szövegdoboz 17"/>
          <p:cNvSpPr txBox="1"/>
          <p:nvPr/>
        </p:nvSpPr>
        <p:spPr>
          <a:xfrm>
            <a:off x="4169665" y="90534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Kódok Tesztelése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182D6436-A416-47EC-B45F-58C7072D7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785069"/>
            <a:ext cx="7600949" cy="4248303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5F4FFA5-0954-439D-BB36-C76F73BDA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414" y="1220183"/>
            <a:ext cx="8394920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519" y="-63375"/>
            <a:ext cx="14743915" cy="698927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56040" y="181530"/>
            <a:ext cx="6306046" cy="8394071"/>
          </a:xfrm>
          <a:prstGeom prst="rect">
            <a:avLst/>
          </a:prstGeom>
          <a:effectLst>
            <a:softEdge rad="698500"/>
          </a:effectLst>
        </p:spPr>
      </p:pic>
      <p:sp>
        <p:nvSpPr>
          <p:cNvPr id="3" name="Téglalap 2"/>
          <p:cNvSpPr/>
          <p:nvPr/>
        </p:nvSpPr>
        <p:spPr>
          <a:xfrm>
            <a:off x="2788467" y="1040876"/>
            <a:ext cx="7242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dirty="0">
                <a:latin typeface="Algerian" panose="04020705040A02060702" pitchFamily="82" charset="0"/>
              </a:rPr>
              <a:t>Orvosaink Felület elkészítése</a:t>
            </a:r>
          </a:p>
        </p:txBody>
      </p:sp>
      <p:sp>
        <p:nvSpPr>
          <p:cNvPr id="4" name="Téglalap 3"/>
          <p:cNvSpPr/>
          <p:nvPr/>
        </p:nvSpPr>
        <p:spPr>
          <a:xfrm>
            <a:off x="2475658" y="2283626"/>
            <a:ext cx="7555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Ezen a részen olvashat orvosainkról, olvashat rólunk információkat amik szükségesek az időpont foglaláshoz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80" y="2560625"/>
            <a:ext cx="7146024" cy="4019639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E2B52D3E-9487-46D9-9D84-6C2BB11E2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540" y="1172568"/>
            <a:ext cx="8394920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Office PowerPoint</Application>
  <PresentationFormat>Szélesvásznú</PresentationFormat>
  <Paragraphs>33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Office-téma</vt:lpstr>
      <vt:lpstr>Kó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FEBRUÁR HAVI MÉRFÖLDKŐ</dc:title>
  <dc:creator>Dani</dc:creator>
  <cp:lastModifiedBy>Tanuló</cp:lastModifiedBy>
  <cp:revision>24</cp:revision>
  <dcterms:created xsi:type="dcterms:W3CDTF">2025-02-11T23:37:03Z</dcterms:created>
  <dcterms:modified xsi:type="dcterms:W3CDTF">2025-04-09T10:14:34Z</dcterms:modified>
</cp:coreProperties>
</file>